
<file path=[Content_Types].xml><?xml version="1.0" encoding="utf-8"?>
<Types xmlns="http://schemas.openxmlformats.org/package/2006/content-types">
  <Default Extension="tmp" ContentType="image/jpeg"/>
  <Default Extension="png" ContentType="image/png"/>
  <Default Extension="mpeg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9" r:id="rId2"/>
    <p:sldId id="261" r:id="rId3"/>
    <p:sldId id="260" r:id="rId4"/>
    <p:sldId id="262" r:id="rId5"/>
    <p:sldId id="280" r:id="rId6"/>
    <p:sldId id="281" r:id="rId7"/>
    <p:sldId id="282" r:id="rId8"/>
    <p:sldId id="286" r:id="rId9"/>
    <p:sldId id="283" r:id="rId10"/>
    <p:sldId id="287" r:id="rId11"/>
    <p:sldId id="284" r:id="rId12"/>
    <p:sldId id="285" r:id="rId13"/>
    <p:sldId id="288" r:id="rId14"/>
    <p:sldId id="264" r:id="rId15"/>
    <p:sldId id="265" r:id="rId16"/>
    <p:sldId id="266" r:id="rId17"/>
    <p:sldId id="267" r:id="rId18"/>
    <p:sldId id="275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696" autoAdjust="0"/>
  </p:normalViewPr>
  <p:slideViewPr>
    <p:cSldViewPr>
      <p:cViewPr>
        <p:scale>
          <a:sx n="117" d="100"/>
          <a:sy n="117" d="100"/>
        </p:scale>
        <p:origin x="-146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E07D6F1-DEE9-35FC-1584-18082FEE2D61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2BBEAF4-BE47-9A78-E8ED-EDB6B82E187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BE1095B2-D1EB-7B9D-6D73-BE07BC8FAFC3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E1E9656-A844-0287-D8C5-4C087E9C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908B04C-2115-A33B-F9BC-60AC393A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B0FE9B5-D18F-BA50-E368-7FAEEEE1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D1C69-ACE0-42DD-8270-D713BC0B4CD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153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7F03F-D416-F4B2-BCAE-DD3D8F48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4D4E90-9ACE-C65A-25BF-53CB74B3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64753A-4B0D-02E0-9EF8-8E1A9B47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5D1C1-D62D-4130-8BCE-D33F87D3B7C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852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3B314D4-7549-AC7A-D15D-FD1254128CC5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23C115F-7BFD-38B2-C2BF-7DF3469FF4D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A583532A-F449-BD9B-8870-58E1C07E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8256313C-900F-1F9E-F72F-826D5EEB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A19DC88-7ED6-8BFD-C90A-633FF42A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F2D8-7F78-4B79-9940-BD2D02112BD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7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46945-1F85-3A48-42E2-475A8D13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6C2019-A57A-48FD-4C0D-6C388313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C2EBE7-D35A-0145-768F-B6DF5EF7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3B9B2-024A-429D-BDCC-1566C4DA9F7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982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4E3FBD7-F8DA-78D4-A69C-2B2FB936170B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C7F5ACA-F338-A4F2-C7DE-B6111DF41351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5826AE3F-8BEF-9404-D7ED-84B806D490FE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E200863-FAE8-AD18-0A79-AE7BF4AE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B00288D-1B6F-8586-664F-08A66E8A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03F0934-2854-7646-3541-7ACB245F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D04A0-2870-471B-8CFE-9842044484B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2664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8A9576C-703A-212B-12AC-F55E6017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2FF09E-1776-0573-E51C-57F70B95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D8E721-9037-4C51-34D2-B60A78D9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EEF6C-D5C5-4C72-A1CE-3A51B7B7E95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6969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5612F57-440E-3FD4-838B-990E9347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7853D29-C0EE-4722-4416-40223F2E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EF0EA5A-0F07-5480-2098-F9E2368C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37B6-99BF-4C80-BEB2-F147EDB0B1C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335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139656F-2A05-7814-8738-057E736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7DE67AD-2320-49F7-49C4-DC37BA49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F223AA9-705C-7F3A-EE4E-7C97D32D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40A78-DC07-4985-ADCB-61AD7D4689D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0873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5D401EE-861E-A4C5-55C9-2FFAB17C2994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057C61D-2D38-B348-6A04-452CF0A308D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0BE5CE3D-7C84-9880-E375-F0191AB1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6D290D95-FABD-CB1B-7B8E-566BA499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237A1A9A-B148-D268-8F4B-10CC3BF6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79F9-26D4-4FBF-BC25-94E4D1472E9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9730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925F58CA-3FE0-312C-7D2A-1CF7BE9119D4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2DA4040D-8305-7A06-77DC-C869905359FE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F0D70FBB-21F5-D239-F2F0-8C691787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76C74008-77A0-7959-43B1-0FA01A5C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6FC59185-7A34-8353-561F-05ABE341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BEFF1-6B1C-4098-9E34-347C022A0A1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190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8284E38-F5EB-EBCC-3726-3F947B0C77CC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3D739CBB-91B8-3B8C-905E-9A377020B194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713813AA-8DDA-3568-6C47-22F4C8B5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1B5EFF73-2465-0A24-4B33-FB03846B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50AE2C59-DF86-F22E-95C2-CC7637FB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E91C1-2AB4-438F-A80C-5EE8E926CC9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3317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CE31DE-01BB-EA7E-56A5-B2BFD442F811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00FA18-B473-4298-66F2-4F0DCF461279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341653-3A67-0E1D-FE3A-08EB3C89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C902E389-DBB5-33D1-54E6-869C40BB2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589F79-E7DC-628B-927B-2A9C4752A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458E4B-6B15-11F2-8B1E-D0CB24EF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DC59E-C1F0-E00E-8900-9F458D603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116EE2AA-E58F-4CB2-A9E3-74111F5E87F6}" type="slidenum">
              <a:rPr lang="tr-TR" altLang="tr-TR"/>
              <a:pPr/>
              <a:t>‹#›</a:t>
            </a:fld>
            <a:endParaRPr lang="tr-TR" altLang="tr-T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A4B4C1B-7904-CF38-6020-38834D015752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3" r:id="rId2"/>
    <p:sldLayoutId id="2147483779" r:id="rId3"/>
    <p:sldLayoutId id="2147483774" r:id="rId4"/>
    <p:sldLayoutId id="2147483775" r:id="rId5"/>
    <p:sldLayoutId id="2147483776" r:id="rId6"/>
    <p:sldLayoutId id="2147483780" r:id="rId7"/>
    <p:sldLayoutId id="2147483781" r:id="rId8"/>
    <p:sldLayoutId id="2147483782" r:id="rId9"/>
    <p:sldLayoutId id="2147483777" r:id="rId10"/>
    <p:sldLayoutId id="214748378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eg"/><Relationship Id="rId1" Type="http://schemas.microsoft.com/office/2007/relationships/media" Target="../media/media1.mpeg"/><Relationship Id="rId6" Type="http://schemas.openxmlformats.org/officeDocument/2006/relationships/image" Target="../media/image12.jpeg"/><Relationship Id="rId5" Type="http://schemas.openxmlformats.org/officeDocument/2006/relationships/hyperlink" Target="file:///G:\S&#304;V&#304;L%20SAVUNMA\sunum\04_B_Sar&#305;_ikaz_3.dk_duz_siren_saldiri_ihtimali.mp3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eg"/><Relationship Id="rId1" Type="http://schemas.microsoft.com/office/2007/relationships/media" Target="../media/media2.mpeg"/><Relationship Id="rId6" Type="http://schemas.openxmlformats.org/officeDocument/2006/relationships/image" Target="../media/image12.jpeg"/><Relationship Id="rId5" Type="http://schemas.openxmlformats.org/officeDocument/2006/relationships/hyperlink" Target="file:///G:\S&#304;V&#304;L%20SAVUNMA\sunum\04_B_Sar&#305;_ikaz_3.dk_duz_siren_saldiri_ihtimali.mp3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eg"/><Relationship Id="rId1" Type="http://schemas.microsoft.com/office/2007/relationships/media" Target="../media/media3.m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file:///G:\S&#304;V&#304;L%20SAVUNMA\sunum\04_B_Sar&#305;_ikaz_3.dk_duz_siren_saldiri_ihtimali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91150F5E-D126-2364-308F-5FA1C5D66B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4482043"/>
            <a:ext cx="7620000" cy="3873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5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28 ŞUBAT SİVİL SAVUNMA GÜNÜ</a:t>
            </a:r>
            <a:r>
              <a:rPr lang="tr-TR" altLang="tr-TR" sz="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tr-TR" altLang="tr-TR" sz="5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35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35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b="1" i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ABE9D12-2CAC-969A-49AE-B0B9FA97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05" y="145205"/>
            <a:ext cx="3744389" cy="4336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3C06E92-B280-8FE8-BDDD-5DDDB680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B57B1EBB-9D29-266E-0A12-ABBD3E591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4177" cy="6858000"/>
          </a:xfrm>
        </p:spPr>
      </p:pic>
    </p:spTree>
    <p:extLst>
      <p:ext uri="{BB962C8B-B14F-4D97-AF65-F5344CB8AC3E}">
        <p14:creationId xmlns:p14="http://schemas.microsoft.com/office/powerpoint/2010/main" val="20666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CD0CFCE-FC84-BDB7-54FD-AE437112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İLK YARDIM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97E75C3-C219-B286-3E9A-8B3E581F4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Sağlık problemlerinde  ambulansı aramalıyız..</a:t>
            </a:r>
          </a:p>
          <a:p>
            <a:pPr marL="91440" indent="-91440" eaLnBrk="1" fontAlgn="auto" hangingPunct="1"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112 ACİL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760FA5A-A961-CC3E-44A1-117096B1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248E26DC-0D14-9ED4-F66D-B44B00A82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163" cy="6858000"/>
          </a:xfrm>
        </p:spPr>
      </p:pic>
    </p:spTree>
    <p:extLst>
      <p:ext uri="{BB962C8B-B14F-4D97-AF65-F5344CB8AC3E}">
        <p14:creationId xmlns:p14="http://schemas.microsoft.com/office/powerpoint/2010/main" val="23359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AFD5C6A-4AD5-AFB1-030E-C121C4D9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D8294E8F-B2FE-EA97-6224-922039478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475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02D7D0C6-DC9F-98DC-A216-5FC4F3934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457200"/>
            <a:ext cx="6400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İkaz ve Alarm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CB850CCA-62B5-1B1F-ACAB-B40962E1C1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696200" cy="3810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altLang="tr-TR" sz="2800" b="1"/>
              <a:t>           A-HAZIRLIK İKAZI</a:t>
            </a:r>
            <a:endParaRPr lang="tr-TR" altLang="tr-TR" sz="2800"/>
          </a:p>
          <a:p>
            <a:pPr marL="609600" indent="-609600" eaLnBrk="1" hangingPunct="1"/>
            <a:r>
              <a:rPr lang="tr-TR" altLang="tr-TR" sz="2800"/>
              <a:t>Bir savaş tehlikesinde sivil halk ve müesseselerin gereken son hazırlık önlemlerini alabilmeleri için hükümetçe gerekli görüldüğü takdirde verilen ikazdır.</a:t>
            </a:r>
          </a:p>
          <a:p>
            <a:pPr marL="609600" indent="-609600" eaLnBrk="1" hangingPunct="1">
              <a:buFontTx/>
              <a:buNone/>
            </a:pPr>
            <a:r>
              <a:rPr lang="tr-TR" altLang="tr-TR" sz="2800"/>
              <a:t>            </a:t>
            </a:r>
            <a:endParaRPr lang="tr-TR" altLang="tr-TR" sz="2800" b="1"/>
          </a:p>
          <a:p>
            <a:pPr marL="609600" indent="-609600" eaLnBrk="1" hangingPunct="1">
              <a:buFontTx/>
              <a:buNone/>
            </a:pPr>
            <a:r>
              <a:rPr lang="tr-TR" altLang="tr-TR" sz="2800" b="1"/>
              <a:t>      İşareti:  </a:t>
            </a:r>
            <a:r>
              <a:rPr lang="tr-TR" altLang="tr-TR" sz="2800"/>
              <a:t>Radyo–Televizyon v.b. gibi yayın araçlarının aracılığı ile verilir.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BF10303C-0F08-A1DC-41FC-AA793AA5D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5867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B-TEHLİKE İKAZLARI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18637BAD-BFE8-BE98-917E-6D3B9910E6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9248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/>
              <a:t>            1- SARI İKAZ</a:t>
            </a:r>
            <a:endParaRPr lang="tr-TR" altLang="tr-TR"/>
          </a:p>
          <a:p>
            <a:pPr eaLnBrk="1" hangingPunct="1">
              <a:buFontTx/>
              <a:buNone/>
            </a:pPr>
            <a:r>
              <a:rPr lang="tr-TR" altLang="tr-TR"/>
              <a:t>            Saldırı ihtimali var anlamındadır.</a:t>
            </a:r>
          </a:p>
          <a:p>
            <a:pPr eaLnBrk="1" hangingPunct="1">
              <a:buFontTx/>
              <a:buNone/>
            </a:pPr>
            <a:r>
              <a:rPr lang="tr-TR" altLang="tr-TR" b="1"/>
              <a:t> </a:t>
            </a:r>
          </a:p>
          <a:p>
            <a:pPr eaLnBrk="1" hangingPunct="1">
              <a:buFontTx/>
              <a:buNone/>
            </a:pPr>
            <a:r>
              <a:rPr lang="tr-TR" altLang="tr-TR" b="1"/>
              <a:t>            İşareti : </a:t>
            </a:r>
            <a:r>
              <a:rPr lang="tr-TR" altLang="tr-TR"/>
              <a:t>3 dakika sürekli düz siren sesi ile verilir.</a:t>
            </a:r>
          </a:p>
        </p:txBody>
      </p:sp>
      <p:pic>
        <p:nvPicPr>
          <p:cNvPr id="18436" name="Picture 7" descr="sari">
            <a:extLst>
              <a:ext uri="{FF2B5EF4-FFF2-40B4-BE49-F238E27FC236}">
                <a16:creationId xmlns:a16="http://schemas.microsoft.com/office/drawing/2014/main" xmlns="" id="{EDCEE0AA-4A88-8EF5-F921-8C116889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6629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ikazalarmmmm">
            <a:hlinkClick r:id="rId5" action="ppaction://hlinkfile"/>
            <a:extLst>
              <a:ext uri="{FF2B5EF4-FFF2-40B4-BE49-F238E27FC236}">
                <a16:creationId xmlns:a16="http://schemas.microsoft.com/office/drawing/2014/main" xmlns="" id="{815DA3E9-20E4-A55D-C49C-5CF586BD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rı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300" y="4876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8D0FA47E-B6F7-49E4-64C0-3BFB9E3C9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 Kırmızı İkaz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BB9C12ED-A8D4-20B1-6A7C-0C8A95C21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altLang="tr-TR"/>
              <a:t> </a:t>
            </a:r>
          </a:p>
          <a:p>
            <a:pPr eaLnBrk="1" hangingPunct="1">
              <a:buFontTx/>
              <a:buNone/>
            </a:pPr>
            <a:r>
              <a:rPr lang="tr-TR" altLang="tr-TR"/>
              <a:t>        Saldırı tehlikesi var anlamındadır.</a:t>
            </a:r>
            <a:endParaRPr lang="tr-TR" altLang="tr-TR" b="1"/>
          </a:p>
          <a:p>
            <a:pPr eaLnBrk="1" hangingPunct="1">
              <a:buFontTx/>
              <a:buNone/>
            </a:pPr>
            <a:r>
              <a:rPr lang="tr-TR" altLang="tr-TR" b="1"/>
              <a:t>  </a:t>
            </a:r>
          </a:p>
          <a:p>
            <a:pPr eaLnBrk="1" hangingPunct="1">
              <a:buFontTx/>
              <a:buNone/>
            </a:pPr>
            <a:r>
              <a:rPr lang="tr-TR" altLang="tr-TR" b="1"/>
              <a:t>        İşareti :</a:t>
            </a:r>
            <a:r>
              <a:rPr lang="tr-TR" altLang="tr-TR"/>
              <a:t>3 dakika yükselip alçalan, dalgalı siren sesi ile verilir.</a:t>
            </a:r>
          </a:p>
        </p:txBody>
      </p:sp>
      <p:pic>
        <p:nvPicPr>
          <p:cNvPr id="19460" name="Picture 4" descr="kirm">
            <a:extLst>
              <a:ext uri="{FF2B5EF4-FFF2-40B4-BE49-F238E27FC236}">
                <a16:creationId xmlns:a16="http://schemas.microsoft.com/office/drawing/2014/main" xmlns="" id="{36912CB8-A6AF-740B-35A0-CA040655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46588"/>
            <a:ext cx="51816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ikazalarmmmm">
            <a:hlinkClick r:id="rId5" action="ppaction://hlinkfile"/>
            <a:extLst>
              <a:ext uri="{FF2B5EF4-FFF2-40B4-BE49-F238E27FC236}">
                <a16:creationId xmlns:a16="http://schemas.microsoft.com/office/drawing/2014/main" xmlns="" id="{99081DBE-6DE2-50D1-415B-10DDDDFB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ırmızı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4500" y="44139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E8888E3A-156A-D287-1E7A-48E1A5910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 Siyah İkaz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AB54428A-221B-2EEB-38B5-499FDA146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altLang="tr-TR"/>
              <a:t>                </a:t>
            </a:r>
          </a:p>
          <a:p>
            <a:pPr eaLnBrk="1" hangingPunct="1">
              <a:buFontTx/>
              <a:buNone/>
            </a:pPr>
            <a:r>
              <a:rPr lang="tr-TR" altLang="tr-TR"/>
              <a:t>                Radyoaktif serpinti veya kimyasal saldırı var anlamındadır.</a:t>
            </a:r>
          </a:p>
          <a:p>
            <a:pPr eaLnBrk="1" hangingPunct="1">
              <a:buFontTx/>
              <a:buNone/>
            </a:pPr>
            <a:r>
              <a:rPr lang="tr-TR" altLang="tr-TR"/>
              <a:t>   	</a:t>
            </a:r>
            <a:r>
              <a:rPr lang="tr-TR" altLang="tr-TR" b="1"/>
              <a:t>İşareti :</a:t>
            </a:r>
            <a:r>
              <a:rPr lang="tr-TR" altLang="tr-TR"/>
              <a:t> Kesik kesik siren sesi ile veya radyo, televizyon gibi yayın araçları ile verilir. </a:t>
            </a:r>
          </a:p>
        </p:txBody>
      </p:sp>
      <p:pic>
        <p:nvPicPr>
          <p:cNvPr id="20484" name="Picture 4" descr="ikazalarmmmm">
            <a:hlinkClick r:id="rId4" action="ppaction://hlinkfile"/>
            <a:extLst>
              <a:ext uri="{FF2B5EF4-FFF2-40B4-BE49-F238E27FC236}">
                <a16:creationId xmlns:a16="http://schemas.microsoft.com/office/drawing/2014/main" xmlns="" id="{D6BAADFB-4AE8-DE00-EC16-653ABE53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xmlns="" id="{117FE836-52F4-6B0C-699C-FECA169C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1143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C7129B2B-E514-1649-505F-27392319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200650"/>
            <a:ext cx="1143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B1923138-7885-02B7-E194-BF0C7613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5200650"/>
            <a:ext cx="1143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" name="siyah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3146" y="5048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91BE9BE9-B6F0-3D3A-C81E-F8D482E21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4- Beyaz İkaz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80F009C4-4817-F1B4-942F-3FC1A97133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r>
              <a:rPr lang="tr-TR" altLang="tr-TR"/>
              <a:t>         Tehlikenin geçtiğini bildirir.</a:t>
            </a:r>
          </a:p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r>
              <a:rPr lang="tr-TR" altLang="tr-TR"/>
              <a:t>         Televizyon, radyo, megafon vb. araçlarla duyurulur. Bu ikaz verildiğinde sığınaklardan ve saklandığımız yerlerden çıkabiliriz.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C328066A-862F-A422-E3B2-BA591264F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7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SIĞINAK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EB3D46BF-D4C4-1048-04D8-358A59347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/>
              <a:t>            </a:t>
            </a:r>
          </a:p>
          <a:p>
            <a:pPr eaLnBrk="1" hangingPunct="1">
              <a:buFontTx/>
              <a:buNone/>
            </a:pPr>
            <a:r>
              <a:rPr lang="tr-TR" altLang="tr-TR"/>
              <a:t>            Çeşitli silahların zararlı etkilerinden insanların koruması ve çeşitli lüzumlu eşyaları saklamak amacı ile kullanılan veya bu amaçla yapılmış yerere olarak inşa edilmiş yerlere SIĞINAK denir.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27CC4E0B-FC30-9E0D-6FEB-0A3CECDC7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55626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SİVİL SAVUNMA: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966B7D77-2D3C-37B7-15F8-5AE80E21E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362200"/>
            <a:ext cx="2819400" cy="3657600"/>
          </a:xfrm>
        </p:spPr>
        <p:txBody>
          <a:bodyPr/>
          <a:lstStyle/>
          <a:p>
            <a:pPr eaLnBrk="1" hangingPunct="1"/>
            <a:r>
              <a:rPr lang="tr-TR" altLang="tr-TR"/>
              <a:t>Savaşta ve doğal afetlerde halkın can ve mal kaybını en aza indirme amacını taşıyan ve topyekun yapılan </a:t>
            </a:r>
            <a:r>
              <a:rPr lang="tr-TR" altLang="tr-TR" b="1"/>
              <a:t>SİLAHSIZ, KORUYUCU ve KURTARICI</a:t>
            </a:r>
            <a:r>
              <a:rPr lang="tr-TR" altLang="tr-TR"/>
              <a:t> çalışmaları yapan teşkilattır.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186D3176-884E-B776-F242-03C32775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92498" y="2362200"/>
            <a:ext cx="267380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Resim 4">
            <a:extLst>
              <a:ext uri="{FF2B5EF4-FFF2-40B4-BE49-F238E27FC236}">
                <a16:creationId xmlns:a16="http://schemas.microsoft.com/office/drawing/2014/main" xmlns="" id="{EDA95B93-351B-590A-144F-A72E74B4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6629400"/>
            <a:ext cx="13319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xmlns="" id="{DACE0DDF-7FF0-B141-E7A3-34CD5814C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737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435BDFCD-4DAB-6551-B8E7-E0E2D8470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>
                <a:solidFill>
                  <a:schemeClr val="tx1">
                    <a:lumMod val="75000"/>
                    <a:lumOff val="25000"/>
                  </a:schemeClr>
                </a:solidFill>
              </a:rPr>
              <a:t>Sivil Savunma Ne Yapar 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9DF50463-3283-4B22-CC7A-21BB1C797C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6858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800"/>
              <a:t>Savaş zamanı halkın can ve mal kaybının en aza indirilmesi;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/>
              <a:t>Afetlerde can ve mal kurtarılması;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/>
              <a:t>Büyük yangınlarda can ve mal kaybının azaltılması;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/>
              <a:t>Cephe gerisinde halkın moralinin kuvvetlendirilmesi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/>
              <a:t>Savaş zamanı her türlü savunma faaliyetlerinin sivil halk tarafından desteklenmesi </a:t>
            </a:r>
          </a:p>
          <a:p>
            <a:pPr eaLnBrk="1" hangingPunct="1">
              <a:lnSpc>
                <a:spcPct val="80000"/>
              </a:lnSpc>
            </a:pPr>
            <a:endParaRPr lang="tr-TR" altLang="tr-TR" sz="280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27A8A150-1978-385D-5EB9-68DC2A341919}"/>
              </a:ext>
            </a:extLst>
          </p:cNvPr>
          <p:cNvSpPr txBox="1"/>
          <p:nvPr/>
        </p:nvSpPr>
        <p:spPr>
          <a:xfrm>
            <a:off x="6740845" y="3010726"/>
            <a:ext cx="280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dirty="0">
                <a:latin typeface="Algerian" panose="02000000000000000000" pitchFamily="2" charset="0"/>
                <a:ea typeface="Algeri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0DC4F919-52DA-C1F6-44F8-D73CD7935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152400"/>
            <a:ext cx="68707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BUGÜN İNSANOĞLUNU TEHDİT EDEN TEHLİKELER ŞUNLARDIR:</a:t>
            </a:r>
            <a:r>
              <a:rPr lang="tr-TR" altLang="tr-T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DE495B25-26F3-2547-D2CD-76975F2F19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239000" cy="4267200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</a:t>
            </a: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   Düşman Taarruzları, </a:t>
            </a:r>
            <a:endParaRPr lang="tr-TR" alt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</a:t>
            </a: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   Doğal (Tabii) Afetler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-Deprem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-Sel 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–Çığ 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–Fırtına 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–Kuraklık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- </a:t>
            </a:r>
            <a:r>
              <a:rPr lang="tr-TR" alt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Tsunami</a:t>
            </a: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– Heyelan </a:t>
            </a:r>
            <a:r>
              <a:rPr lang="tr-TR" alt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…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tr-TR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    Büyük Yangınlar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F5671329-DB43-08C8-17CC-595C4851F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72" y="2006600"/>
            <a:ext cx="3982828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479A0BD-DA74-8D55-2959-F2E10F92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Deprem Sırasında Yapılacaklar</a:t>
            </a:r>
          </a:p>
        </p:txBody>
      </p:sp>
      <p:sp>
        <p:nvSpPr>
          <p:cNvPr id="12291" name="İçerik Yer Tutucusu 2">
            <a:extLst>
              <a:ext uri="{FF2B5EF4-FFF2-40B4-BE49-F238E27FC236}">
                <a16:creationId xmlns:a16="http://schemas.microsoft.com/office/drawing/2014/main" xmlns="" id="{AE0261AA-81CD-BDF2-ED2A-0FFA2E1E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981200"/>
            <a:ext cx="7543800" cy="38877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/>
              <a:t>Bina içinde çıkış yakındaysa, deprem anında 10-15 saniyede bulunan yerden açık güvenli bir alana derhal çıkılabiliyorsa, o ortamdan kaçılmalıdır.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/>
              <a:t>Çıkış yakın değilse, sağlam bir masa, sıra, koltuk, kanepe, çekyat vb. yanına baş iki el arasına alınarak UZANARALAK. Bir yere de tutunmaya çalışılmalıdır.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/>
              <a:t>Yer sarsıntısı durana kadar SAKLANILAN YERDEN ÇIKILMALIDIR. Sarsıntı geçtikten sonra dışarı en kısa sürede açık alana çıkılmalıdır.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C66884-79B6-3A0A-B48E-82D9DE36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84932F2D-EEC2-747D-B6B1-0F1E419D6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84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614435A-B741-DADE-73FD-C3080876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YANGIN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44C573C-2830-DD1B-D0DD-A4EA819C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23559"/>
            <a:ext cx="7543800" cy="35829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en-US" dirty="0"/>
              <a:t>Yangınla karşılaştığınız zaman;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en-US" dirty="0"/>
              <a:t>Telaşlanmayınız.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en-US" dirty="0"/>
              <a:t>İtfaiye teşkilatına telefon ediniz.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en-US" dirty="0"/>
              <a:t>Yangın yerinin adresini en kısa ve doğru şekilde bildiriniz.</a:t>
            </a:r>
          </a:p>
          <a:p>
            <a:pPr eaLnBrk="1" hangingPunct="1"/>
            <a:endParaRPr lang="tr-TR" altLang="en-US" dirty="0"/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tr-TR" altLang="en-US" sz="3200" b="1" dirty="0">
                <a:solidFill>
                  <a:schemeClr val="accent1"/>
                </a:solidFill>
              </a:rPr>
              <a:t>                                                      112 ACİL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885A432F-BCCC-D5AA-E68D-7962E7F42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719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50E1A76-B16B-38BB-9181-5EE019C8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</a:t>
            </a:r>
          </a:p>
        </p:txBody>
      </p:sp>
      <p:sp>
        <p:nvSpPr>
          <p:cNvPr id="15363" name="İçerik Yer Tutucusu 2">
            <a:extLst>
              <a:ext uri="{FF2B5EF4-FFF2-40B4-BE49-F238E27FC236}">
                <a16:creationId xmlns:a16="http://schemas.microsoft.com/office/drawing/2014/main" xmlns="" id="{83B2F191-97DC-CE89-6DC4-5C5060A1C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2286000"/>
            <a:ext cx="7543800" cy="35829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Yüksek yerlere çıkın.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Kopuk elektrik telleri varsa ordan uzaklaşın.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Sel suyu ile temas eden gıda maddelerini atın.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398</TotalTime>
  <Words>382</Words>
  <Application>Microsoft Office PowerPoint</Application>
  <PresentationFormat>Ekran Gösterisi (4:3)</PresentationFormat>
  <Paragraphs>69</Paragraphs>
  <Slides>20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Geçmişe bakış</vt:lpstr>
      <vt:lpstr>28 ŞUBAT SİVİL SAVUNMA GÜNÜ    </vt:lpstr>
      <vt:lpstr>SİVİL SAVUNMA:</vt:lpstr>
      <vt:lpstr>Sivil Savunma Ne Yapar ?</vt:lpstr>
      <vt:lpstr>BUGÜN İNSANOĞLUNU TEHDİT EDEN TEHLİKELER ŞUNLARDIR: </vt:lpstr>
      <vt:lpstr>Deprem Sırasında Yapılacaklar</vt:lpstr>
      <vt:lpstr>PowerPoint Sunusu</vt:lpstr>
      <vt:lpstr>YANGIN</vt:lpstr>
      <vt:lpstr>PowerPoint Sunusu</vt:lpstr>
      <vt:lpstr>SEL</vt:lpstr>
      <vt:lpstr>PowerPoint Sunusu</vt:lpstr>
      <vt:lpstr>İLK YARDIM</vt:lpstr>
      <vt:lpstr>PowerPoint Sunusu</vt:lpstr>
      <vt:lpstr>PowerPoint Sunusu</vt:lpstr>
      <vt:lpstr>İkaz ve Alarm</vt:lpstr>
      <vt:lpstr>B-TEHLİKE İKAZLARI</vt:lpstr>
      <vt:lpstr>2- Kırmızı İkaz</vt:lpstr>
      <vt:lpstr>3- Siyah İkaz</vt:lpstr>
      <vt:lpstr>4- Beyaz İkaz</vt:lpstr>
      <vt:lpstr>SIĞINAK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NUMANYILMAZ</dc:creator>
  <cp:lastModifiedBy>Öğretmen</cp:lastModifiedBy>
  <cp:revision>21</cp:revision>
  <cp:lastPrinted>1601-01-01T00:00:00Z</cp:lastPrinted>
  <dcterms:created xsi:type="dcterms:W3CDTF">2011-02-26T19:26:18Z</dcterms:created>
  <dcterms:modified xsi:type="dcterms:W3CDTF">2025-02-28T06:25:26Z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